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ed,Kaitlyn" initials="R" lastIdx="9" clrIdx="0">
    <p:extLst/>
  </p:cmAuthor>
  <p:cmAuthor id="2" name="Jessica Morse" initials="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511"/>
    <a:srgbClr val="136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962" autoAdjust="0"/>
    <p:restoredTop sz="88561" autoAdjust="0"/>
  </p:normalViewPr>
  <p:slideViewPr>
    <p:cSldViewPr snapToGrid="0">
      <p:cViewPr varScale="1">
        <p:scale>
          <a:sx n="24" d="100"/>
          <a:sy n="24" d="100"/>
        </p:scale>
        <p:origin x="2508" y="90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3175-FD47-43F3-9EAB-9A0529D324AE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6BD1-ED55-4606-B0AF-59D01BB4D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3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40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References: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Clary, E. G., Snyder, M., Ridge, R. D., Copeland, J., Stukas, A. A., Haugen, J., &amp; </a:t>
            </a:r>
            <a:r>
              <a:rPr lang="en-US" sz="440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Miene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 (1998). Understanding and assessing the motivations of volunteers: a functional approach. </a:t>
            </a:r>
            <a:r>
              <a:rPr lang="en-US" sz="4400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personality and social psychology, 74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(6), 1516.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40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B. J., Eldridge, B. M., Steger, M. F., &amp; Duffy, R. D. (2012). Development and validation of the calling and vocation questionnaire (CVQ) and brief calling scale (BCS). </a:t>
            </a:r>
            <a:r>
              <a:rPr lang="en-US" sz="4400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Career Assessment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4400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(3), 242-263.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Emmons, R. A. (1986). Personal strivings: An approach to personality and subjective well-being</a:t>
            </a:r>
            <a:r>
              <a:rPr lang="en-US" sz="4400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Journal of Personality and Social psychology, 51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(5), 1058.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Marta, E., </a:t>
            </a:r>
            <a:r>
              <a:rPr lang="en-US" sz="440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Pozzi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&amp; </a:t>
            </a:r>
            <a:r>
              <a:rPr lang="en-US" sz="440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Marzana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(2010). Volunteers and ex-volunteers: Paths to civic engagement through volunteerism. </a:t>
            </a:r>
            <a:r>
              <a:rPr lang="en-US" sz="4400" i="1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Psykhe</a:t>
            </a:r>
            <a:r>
              <a:rPr lang="en-US" sz="4400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Steger, M.F., Frazier, P.,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Oishi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&amp; </a:t>
            </a:r>
            <a:r>
              <a:rPr lang="en-US" sz="4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Kaler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(2006). The Meaning in Life Questionnaire: Assessing the presence of and search for meaning in life. Journal of Counseling Psychology, 53, 80–93.</a:t>
            </a:r>
            <a:endParaRPr lang="en-US" sz="4400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Worthington Jr, E. L., Wade, N. G., Hight, T. L., Ripley, J. S., McCullough, M. E., Berry, J. W., Schmitt, M.M., Berry, J. T., </a:t>
            </a:r>
            <a:r>
              <a:rPr lang="en-US" sz="440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Bursley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 H., &amp; O'Connor, L. (2003). The Religious Commitment Inventory--10: Development, refinement, and validation of a brief scale for research and counseling. </a:t>
            </a:r>
            <a:r>
              <a:rPr lang="en-US" sz="4400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Counseling Psychology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4400" i="1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n-US" sz="44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84.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D6BD1-ED55-4606-B0AF-59D01BB4D7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6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3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0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9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0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3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7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EA08-4F47-4E99-93F1-ED8F824C29D8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74391-9E9B-485A-9240-684E61BE1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3768871" y="23596600"/>
            <a:ext cx="9395425" cy="3244126"/>
            <a:chOff x="24415192" y="16092282"/>
            <a:chExt cx="11731752" cy="4464634"/>
          </a:xfrm>
        </p:grpSpPr>
        <p:sp>
          <p:nvSpPr>
            <p:cNvPr id="54" name="TextBox 53"/>
            <p:cNvSpPr txBox="1"/>
            <p:nvPr/>
          </p:nvSpPr>
          <p:spPr>
            <a:xfrm>
              <a:off x="24415192" y="17236151"/>
              <a:ext cx="11731752" cy="33207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lIns="457200" tIns="457200" rIns="457200" bIns="457200" rtlCol="0">
              <a:spAutoFit/>
            </a:bodyPr>
            <a:lstStyle/>
            <a:p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4415192" y="16092282"/>
              <a:ext cx="11731752" cy="1373625"/>
            </a:xfrm>
            <a:prstGeom prst="rect">
              <a:avLst/>
            </a:prstGeom>
            <a:solidFill>
              <a:srgbClr val="13694E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D8B5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Contacts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36576000" cy="4379495"/>
          </a:xfrm>
          <a:solidFill>
            <a:srgbClr val="13694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7300" b="1" dirty="0">
                <a:solidFill>
                  <a:srgbClr val="D8B511"/>
                </a:solidFill>
                <a:latin typeface="Georgia" panose="02040502050405020303" pitchFamily="18" charset="0"/>
                <a:cs typeface="Times New Roman"/>
              </a:rPr>
              <a:t/>
            </a:r>
            <a:br>
              <a:rPr lang="en-US" sz="7300" b="1" dirty="0">
                <a:solidFill>
                  <a:srgbClr val="D8B511"/>
                </a:solidFill>
                <a:latin typeface="Georgia" panose="02040502050405020303" pitchFamily="18" charset="0"/>
                <a:cs typeface="Times New Roman"/>
              </a:rPr>
            </a:br>
            <a:r>
              <a:rPr lang="en-US" sz="7300" b="1" dirty="0">
                <a:solidFill>
                  <a:srgbClr val="D8B511"/>
                </a:solidFill>
                <a:latin typeface="Georgia" panose="02040502050405020303" pitchFamily="18" charset="0"/>
                <a:cs typeface="Times New Roman"/>
              </a:rPr>
              <a:t>Title</a:t>
            </a:r>
            <a:br>
              <a:rPr lang="en-US" sz="7300" b="1" dirty="0">
                <a:solidFill>
                  <a:srgbClr val="D8B511"/>
                </a:solidFill>
                <a:latin typeface="Georgia" panose="02040502050405020303" pitchFamily="18" charset="0"/>
                <a:cs typeface="Times New Roman"/>
              </a:rPr>
            </a:br>
            <a:r>
              <a:rPr lang="en-US" sz="4400" b="1" dirty="0">
                <a:solidFill>
                  <a:srgbClr val="D8B511"/>
                </a:solidFill>
                <a:latin typeface="Georgia" panose="02040502050405020303" pitchFamily="18" charset="0"/>
                <a:cs typeface="Times New Roman"/>
              </a:rPr>
              <a:t/>
            </a:r>
            <a:br>
              <a:rPr lang="en-US" sz="4400" b="1" dirty="0">
                <a:solidFill>
                  <a:srgbClr val="D8B511"/>
                </a:solidFill>
                <a:latin typeface="Georgia" panose="02040502050405020303" pitchFamily="18" charset="0"/>
                <a:cs typeface="Times New Roman"/>
              </a:rPr>
            </a:br>
            <a:r>
              <a:rPr lang="en-US" sz="5300" b="1" dirty="0">
                <a:solidFill>
                  <a:srgbClr val="D8B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br>
              <a:rPr lang="en-US" sz="5300" b="1" dirty="0">
                <a:solidFill>
                  <a:srgbClr val="D8B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D8B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Colorado State University </a:t>
            </a:r>
            <a:r>
              <a:rPr lang="en-US" sz="3500" b="1" dirty="0">
                <a:solidFill>
                  <a:srgbClr val="D8B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b="1" dirty="0">
                <a:solidFill>
                  <a:srgbClr val="D8B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>
                <a:solidFill>
                  <a:srgbClr val="D8B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rgbClr val="D8B5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b="1" dirty="0">
              <a:solidFill>
                <a:srgbClr val="D8B5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975834" y="17748944"/>
            <a:ext cx="12145936" cy="9091782"/>
            <a:chOff x="24415191" y="16247145"/>
            <a:chExt cx="11731753" cy="11501200"/>
          </a:xfrm>
        </p:grpSpPr>
        <p:sp>
          <p:nvSpPr>
            <p:cNvPr id="9" name="TextBox 8"/>
            <p:cNvSpPr txBox="1"/>
            <p:nvPr/>
          </p:nvSpPr>
          <p:spPr>
            <a:xfrm>
              <a:off x="24415192" y="17236149"/>
              <a:ext cx="11731752" cy="1051219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lIns="457200" tIns="457200" rIns="457200" bIns="457200" rtlCol="0">
              <a:spAutoFit/>
            </a:bodyPr>
            <a:lstStyle/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4415191" y="16247145"/>
              <a:ext cx="11731752" cy="1293334"/>
            </a:xfrm>
            <a:prstGeom prst="rect">
              <a:avLst/>
            </a:prstGeom>
            <a:solidFill>
              <a:srgbClr val="13694E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D8B5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Discussion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18077" y="21179107"/>
            <a:ext cx="12482549" cy="2805246"/>
            <a:chOff x="7851639" y="24365772"/>
            <a:chExt cx="15586538" cy="3175866"/>
          </a:xfrm>
        </p:grpSpPr>
        <p:sp>
          <p:nvSpPr>
            <p:cNvPr id="30" name="TextBox 29"/>
            <p:cNvSpPr txBox="1"/>
            <p:nvPr/>
          </p:nvSpPr>
          <p:spPr>
            <a:xfrm>
              <a:off x="7851639" y="25394383"/>
              <a:ext cx="15568690" cy="214725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lIns="457200" tIns="457200" rIns="457200" bIns="457200" rtlCol="0">
              <a:spAutoFit/>
            </a:bodyPr>
            <a:lstStyle/>
            <a:p>
              <a:pPr marR="0" lv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R="0" lv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R="0" lv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851639" y="24365772"/>
              <a:ext cx="15586538" cy="1103570"/>
            </a:xfrm>
            <a:prstGeom prst="rect">
              <a:avLst/>
            </a:prstGeom>
            <a:solidFill>
              <a:srgbClr val="13694E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D8B5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Research Question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747" y="409646"/>
            <a:ext cx="3817580" cy="3817580"/>
          </a:xfrm>
          <a:prstGeom prst="ellipse">
            <a:avLst/>
          </a:prstGeom>
        </p:spPr>
      </p:pic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0" y="25400"/>
            <a:ext cx="36576000" cy="27406600"/>
          </a:xfrm>
          <a:prstGeom prst="rect">
            <a:avLst/>
          </a:prstGeom>
          <a:noFill/>
          <a:ln w="317520">
            <a:solidFill>
              <a:srgbClr val="D8B511"/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3975833" y="11323487"/>
            <a:ext cx="11453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Georgia" panose="020405020504050203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18077" y="24561184"/>
            <a:ext cx="12490703" cy="2279542"/>
            <a:chOff x="11652108" y="26259216"/>
            <a:chExt cx="12156733" cy="3674467"/>
          </a:xfrm>
        </p:grpSpPr>
        <p:sp>
          <p:nvSpPr>
            <p:cNvPr id="51" name="TextBox 50"/>
            <p:cNvSpPr txBox="1"/>
            <p:nvPr/>
          </p:nvSpPr>
          <p:spPr>
            <a:xfrm>
              <a:off x="11652108" y="27223713"/>
              <a:ext cx="12156733" cy="27099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lIns="457200" tIns="457200" rIns="457200" bIns="457200" rtlCol="0">
              <a:spAutoFit/>
            </a:bodyPr>
            <a:lstStyle/>
            <a:p>
              <a:pPr lvl="0">
                <a:lnSpc>
                  <a:spcPct val="107000"/>
                </a:lnSpc>
                <a:spcAft>
                  <a:spcPts val="800"/>
                </a:spcAft>
              </a:pPr>
              <a:endParaRPr lang="en-US" sz="18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107000"/>
                </a:lnSpc>
                <a:spcAft>
                  <a:spcPts val="800"/>
                </a:spcAft>
              </a:pPr>
              <a:endParaRPr lang="en-US" sz="180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1652108" y="26259216"/>
              <a:ext cx="12156733" cy="1458012"/>
            </a:xfrm>
            <a:prstGeom prst="rect">
              <a:avLst/>
            </a:prstGeom>
            <a:solidFill>
              <a:srgbClr val="13694E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D8B5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Hypothesis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768871" y="4575954"/>
            <a:ext cx="9407025" cy="18281928"/>
            <a:chOff x="29467849" y="4608146"/>
            <a:chExt cx="11247280" cy="9804041"/>
          </a:xfrm>
        </p:grpSpPr>
        <p:sp>
          <p:nvSpPr>
            <p:cNvPr id="45" name="TextBox 44"/>
            <p:cNvSpPr txBox="1"/>
            <p:nvPr/>
          </p:nvSpPr>
          <p:spPr>
            <a:xfrm>
              <a:off x="29474785" y="4608146"/>
              <a:ext cx="11240344" cy="980404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lIns="457200" tIns="457200" rIns="457200" bIns="457200" rtlCol="0">
              <a:spAutoFit/>
            </a:bodyPr>
            <a:lstStyle/>
            <a:p>
              <a:endParaRPr lang="en-US" sz="2400" b="1" u="sng" dirty="0">
                <a:latin typeface="Times New Roman"/>
                <a:cs typeface="Times New Roman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467849" y="4616351"/>
              <a:ext cx="11240345" cy="553030"/>
            </a:xfrm>
            <a:prstGeom prst="rect">
              <a:avLst/>
            </a:prstGeom>
            <a:solidFill>
              <a:srgbClr val="13694E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D8B5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Method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3964164" y="4575959"/>
            <a:ext cx="12157605" cy="12392499"/>
            <a:chOff x="24368537" y="12573498"/>
            <a:chExt cx="11224919" cy="13394518"/>
          </a:xfrm>
        </p:grpSpPr>
        <p:sp>
          <p:nvSpPr>
            <p:cNvPr id="34" name="TextBox 33"/>
            <p:cNvSpPr txBox="1"/>
            <p:nvPr/>
          </p:nvSpPr>
          <p:spPr>
            <a:xfrm>
              <a:off x="24368537" y="13393376"/>
              <a:ext cx="11224918" cy="125746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lIns="457200" tIns="457200" rIns="457200" bIns="457200" rtlCol="0">
              <a:spAutoFit/>
            </a:bodyPr>
            <a:lstStyle/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  <a:p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368539" y="12573498"/>
              <a:ext cx="11224917" cy="1090052"/>
            </a:xfrm>
            <a:prstGeom prst="rect">
              <a:avLst/>
            </a:prstGeom>
            <a:solidFill>
              <a:srgbClr val="13694E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D8B5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Results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8077" y="4575953"/>
            <a:ext cx="12490704" cy="15845647"/>
            <a:chOff x="18961912" y="19788621"/>
            <a:chExt cx="11731753" cy="1636041"/>
          </a:xfrm>
        </p:grpSpPr>
        <p:sp>
          <p:nvSpPr>
            <p:cNvPr id="38" name="TextBox 37"/>
            <p:cNvSpPr txBox="1"/>
            <p:nvPr/>
          </p:nvSpPr>
          <p:spPr>
            <a:xfrm>
              <a:off x="18961913" y="19856555"/>
              <a:ext cx="11731752" cy="156810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lIns="457200" tIns="457200" rIns="457200" bIns="457200" rtlCol="0">
              <a:spAutoFit/>
            </a:bodyPr>
            <a:lstStyle/>
            <a:p>
              <a:pPr lvl="0"/>
              <a:endParaRPr lang="en-US" sz="2400" dirty="0">
                <a:latin typeface="Georgia" panose="02040502050405020303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8961912" y="19788621"/>
              <a:ext cx="11731752" cy="101369"/>
            </a:xfrm>
            <a:prstGeom prst="rect">
              <a:avLst/>
            </a:prstGeom>
            <a:solidFill>
              <a:srgbClr val="13694E"/>
            </a:solidFill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rgbClr val="D8B5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Introduction and Background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938561" y="5510948"/>
            <a:ext cx="11641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452" y="477842"/>
            <a:ext cx="3575860" cy="35758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98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8155</TotalTime>
  <Words>121</Words>
  <Application>Microsoft Office PowerPoint</Application>
  <PresentationFormat>Custom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Georgia</vt:lpstr>
      <vt:lpstr>Times New Roman</vt:lpstr>
      <vt:lpstr>Office Theme</vt:lpstr>
      <vt:lpstr> Title  Authors Colorado State University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Relationship between Age and Work/Family Conflict and Enhancement Megan N. Naude, B.S., Gwenith G. Fisher, Ph.D., Michael Ford, Ph.D., Jeanette Cleveland, Ph.D., Russell Matthews, Ph.D.</dc:title>
  <dc:creator>Megan Naude</dc:creator>
  <cp:lastModifiedBy>Dicamillo,Lynna</cp:lastModifiedBy>
  <cp:revision>161</cp:revision>
  <dcterms:created xsi:type="dcterms:W3CDTF">2014-03-29T18:07:50Z</dcterms:created>
  <dcterms:modified xsi:type="dcterms:W3CDTF">2019-09-04T20:05:24Z</dcterms:modified>
</cp:coreProperties>
</file>